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30" r:id="rId3"/>
    <p:sldId id="333" r:id="rId4"/>
    <p:sldId id="332" r:id="rId5"/>
    <p:sldId id="334" r:id="rId6"/>
    <p:sldId id="262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61E"/>
    <a:srgbClr val="F89E21"/>
    <a:srgbClr val="FFDD00"/>
    <a:srgbClr val="8D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2DCF9-7394-44F4-AA16-1FAB5D3818CC}" type="datetimeFigureOut">
              <a:rPr lang="hu-HU" smtClean="0"/>
              <a:t>2020. 02. 19.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68D0E-E18E-4EEB-BB9A-AB50C6EE14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515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(tmavý)">
    <p:bg>
      <p:bgPr>
        <a:solidFill>
          <a:srgbClr val="044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listky_zelene__pruhledn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31840" y="411510"/>
            <a:ext cx="5629773" cy="45643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715766"/>
            <a:ext cx="7918648" cy="1102519"/>
          </a:xfrm>
        </p:spPr>
        <p:txBody>
          <a:bodyPr>
            <a:noAutofit/>
          </a:bodyPr>
          <a:lstStyle>
            <a:lvl1pPr algn="r">
              <a:lnSpc>
                <a:spcPct val="114000"/>
              </a:lnSpc>
              <a:defRPr sz="2900" baseline="0">
                <a:solidFill>
                  <a:schemeClr val="bg1"/>
                </a:solidFill>
                <a:latin typeface="Keep Calm Med" pitchFamily="2" charset="-18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67893"/>
            <a:ext cx="7923196" cy="383605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F89E21"/>
                </a:solidFill>
                <a:latin typeface="Raleway Medium" pitchFamily="34" charset="-1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pic>
        <p:nvPicPr>
          <p:cNvPr id="1026" name="Picture 2" descr="C:\Users\Klára\Documents\BIOHUB\BIOHUB_logo.png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83568" y="625774"/>
            <a:ext cx="1902619" cy="1490384"/>
          </a:xfrm>
          <a:prstGeom prst="rect">
            <a:avLst/>
          </a:prstGeom>
          <a:noFill/>
        </p:spPr>
      </p:pic>
      <p:pic>
        <p:nvPicPr>
          <p:cNvPr id="7" name="Obrázek 6" descr="sipka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100392" y="4515966"/>
            <a:ext cx="428625" cy="200025"/>
          </a:xfrm>
          <a:prstGeom prst="rect">
            <a:avLst/>
          </a:prstGeom>
        </p:spPr>
      </p:pic>
      <p:sp>
        <p:nvSpPr>
          <p:cNvPr id="10" name="Zástupný symbol pro datum 3"/>
          <p:cNvSpPr txBox="1">
            <a:spLocks/>
          </p:cNvSpPr>
          <p:nvPr userDrawn="1"/>
        </p:nvSpPr>
        <p:spPr>
          <a:xfrm>
            <a:off x="583200" y="451596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all" spc="0" normalizeH="0" baseline="0" noProof="0" dirty="0">
                <a:ln>
                  <a:noFill/>
                </a:ln>
                <a:solidFill>
                  <a:srgbClr val="F89E21"/>
                </a:solidFill>
                <a:effectLst/>
                <a:uLnTx/>
                <a:uFillTx/>
                <a:latin typeface="Keep Calm Med" pitchFamily="2" charset="-18"/>
                <a:ea typeface="+mn-ea"/>
                <a:cs typeface="+mn-cs"/>
              </a:rPr>
              <a:t>BIOEAST.EU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09B1-7623-47C7-A2E0-053B0DBE30C5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EEC-14D1-4651-A902-2B0B9D050A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09B1-7623-47C7-A2E0-053B0DBE30C5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EEC-14D1-4651-A902-2B0B9D050A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09B1-7623-47C7-A2E0-053B0DBE30C5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EEC-14D1-4651-A902-2B0B9D050A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09B1-7623-47C7-A2E0-053B0DBE30C5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EEC-14D1-4651-A902-2B0B9D050A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09B1-7623-47C7-A2E0-053B0DBE30C5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EEC-14D1-4651-A902-2B0B9D050A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09B1-7623-47C7-A2E0-053B0DBE30C5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EEC-14D1-4651-A902-2B0B9D050A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ne">
    <p:bg>
      <p:bgPr>
        <a:solidFill>
          <a:srgbClr val="044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3401" y="171450"/>
            <a:ext cx="8251825" cy="523875"/>
          </a:xfrm>
        </p:spPr>
        <p:txBody>
          <a:bodyPr lIns="0" tIns="0"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33401" y="1113236"/>
            <a:ext cx="3987800" cy="3511153"/>
          </a:xfrm>
        </p:spPr>
        <p:txBody>
          <a:bodyPr tIns="0"/>
          <a:lstStyle>
            <a:lvl1pPr marL="271463" indent="-271463">
              <a:buSzPct val="100000"/>
              <a:buFont typeface="Arial" panose="020B0604020202020204" pitchFamily="34" charset="0"/>
              <a:buChar char="•"/>
              <a:defRPr b="1"/>
            </a:lvl1pPr>
            <a:lvl2pPr marL="514350" indent="-241697">
              <a:buSzPct val="100000"/>
              <a:buFont typeface="Arial" panose="020B0604020202020204" pitchFamily="34" charset="0"/>
              <a:buChar char="•"/>
              <a:defRPr b="1"/>
            </a:lvl2pPr>
            <a:lvl3pPr marL="735806" indent="-214313">
              <a:buSzPct val="100000"/>
              <a:buFont typeface="Arial" panose="020B0604020202020204" pitchFamily="34" charset="0"/>
              <a:buChar char="•"/>
              <a:defRPr b="1"/>
            </a:lvl3pPr>
            <a:lvl4pPr marL="928688" indent="-183356">
              <a:buSzPct val="100000"/>
              <a:buFont typeface="Arial" panose="020B0604020202020204" pitchFamily="34" charset="0"/>
              <a:buChar char="•"/>
              <a:defRPr b="1"/>
            </a:lvl4pPr>
            <a:lvl5pPr marL="1115616" indent="-171450">
              <a:buSzPct val="100000"/>
              <a:buFont typeface="Arial" panose="020B0604020202020204" pitchFamily="34" charset="0"/>
              <a:buChar char="•"/>
              <a:defRPr b="1"/>
            </a:lvl5pPr>
          </a:lstStyle>
          <a:p>
            <a:pPr lvl="0"/>
            <a:r>
              <a:rPr lang="de-CH" dirty="0"/>
              <a:t>Level 1</a:t>
            </a:r>
          </a:p>
          <a:p>
            <a:pPr lvl="1"/>
            <a:r>
              <a:rPr lang="de-CH" dirty="0"/>
              <a:t>Level 2</a:t>
            </a:r>
          </a:p>
          <a:p>
            <a:pPr lvl="2"/>
            <a:r>
              <a:rPr lang="de-CH" dirty="0"/>
              <a:t>Level 3</a:t>
            </a:r>
          </a:p>
          <a:p>
            <a:pPr lvl="3"/>
            <a:r>
              <a:rPr lang="de-CH" dirty="0"/>
              <a:t>Level 4</a:t>
            </a:r>
          </a:p>
          <a:p>
            <a:pPr lvl="4"/>
            <a:r>
              <a:rPr lang="de-CH" dirty="0"/>
              <a:t>Level 5</a:t>
            </a:r>
            <a:endParaRPr lang="de-DE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11EDD-A746-4E57-9E68-1651CE3C54B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1" hasCustomPrompt="1"/>
          </p:nvPr>
        </p:nvSpPr>
        <p:spPr>
          <a:xfrm>
            <a:off x="4797426" y="1113236"/>
            <a:ext cx="3987800" cy="3511153"/>
          </a:xfrm>
        </p:spPr>
        <p:txBody>
          <a:bodyPr tIns="0"/>
          <a:lstStyle>
            <a:lvl1pPr marL="271463" indent="-271463">
              <a:buSzPct val="100000"/>
              <a:buFont typeface="Arial" panose="020B0604020202020204" pitchFamily="34" charset="0"/>
              <a:buChar char="•"/>
              <a:defRPr b="1"/>
            </a:lvl1pPr>
            <a:lvl2pPr marL="514350" indent="-241697">
              <a:buSzPct val="100000"/>
              <a:buFont typeface="Arial" panose="020B0604020202020204" pitchFamily="34" charset="0"/>
              <a:buChar char="•"/>
              <a:defRPr b="1"/>
            </a:lvl2pPr>
            <a:lvl3pPr marL="735806" indent="-214313">
              <a:buSzPct val="100000"/>
              <a:buFont typeface="Arial" panose="020B0604020202020204" pitchFamily="34" charset="0"/>
              <a:buChar char="•"/>
              <a:defRPr b="1"/>
            </a:lvl3pPr>
            <a:lvl4pPr marL="928688" indent="-183356">
              <a:buSzPct val="100000"/>
              <a:buFont typeface="Arial" panose="020B0604020202020204" pitchFamily="34" charset="0"/>
              <a:buChar char="•"/>
              <a:defRPr b="1"/>
            </a:lvl4pPr>
            <a:lvl5pPr marL="1115616" indent="-171450">
              <a:buSzPct val="100000"/>
              <a:buFont typeface="Arial" panose="020B0604020202020204" pitchFamily="34" charset="0"/>
              <a:buChar char="•"/>
              <a:defRPr b="1"/>
            </a:lvl5pPr>
          </a:lstStyle>
          <a:p>
            <a:pPr lvl="0"/>
            <a:r>
              <a:rPr lang="de-CH" dirty="0"/>
              <a:t>Level 1</a:t>
            </a:r>
          </a:p>
          <a:p>
            <a:pPr lvl="1"/>
            <a:r>
              <a:rPr lang="de-CH" dirty="0"/>
              <a:t>Level 2</a:t>
            </a:r>
          </a:p>
          <a:p>
            <a:pPr lvl="2"/>
            <a:r>
              <a:rPr lang="de-CH" dirty="0"/>
              <a:t>Level 3</a:t>
            </a:r>
          </a:p>
          <a:p>
            <a:pPr lvl="3"/>
            <a:r>
              <a:rPr lang="de-CH" dirty="0"/>
              <a:t>Level 4</a:t>
            </a:r>
          </a:p>
          <a:p>
            <a:pPr lvl="4"/>
            <a:r>
              <a:rPr lang="de-CH" dirty="0"/>
              <a:t>Level 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998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mapa_eu_bioeast_sipk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4536" y="987574"/>
            <a:ext cx="4695730" cy="3803154"/>
          </a:xfrm>
          <a:prstGeom prst="rect">
            <a:avLst/>
          </a:prstGeom>
        </p:spPr>
      </p:pic>
      <p:sp>
        <p:nvSpPr>
          <p:cNvPr id="9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715766"/>
            <a:ext cx="7918648" cy="1102519"/>
          </a:xfrm>
        </p:spPr>
        <p:txBody>
          <a:bodyPr>
            <a:noAutofit/>
          </a:bodyPr>
          <a:lstStyle>
            <a:lvl1pPr algn="r">
              <a:lnSpc>
                <a:spcPct val="114000"/>
              </a:lnSpc>
              <a:defRPr sz="2900" baseline="0">
                <a:solidFill>
                  <a:srgbClr val="04461E"/>
                </a:solidFill>
                <a:latin typeface="Keep Calm Med" pitchFamily="2" charset="-18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10" name="Podnadpis 2"/>
          <p:cNvSpPr>
            <a:spLocks noGrp="1"/>
          </p:cNvSpPr>
          <p:nvPr>
            <p:ph type="subTitle" idx="1"/>
          </p:nvPr>
        </p:nvSpPr>
        <p:spPr>
          <a:xfrm>
            <a:off x="683568" y="3867893"/>
            <a:ext cx="7923196" cy="383605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04461E"/>
                </a:solidFill>
                <a:latin typeface="Raleway Medium" pitchFamily="34" charset="-1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pic>
        <p:nvPicPr>
          <p:cNvPr id="11" name="Picture 2" descr="C:\Users\Klára\Documents\BIOHUB\BIOHUB_logo.png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83569" y="625774"/>
            <a:ext cx="1902617" cy="1490384"/>
          </a:xfrm>
          <a:prstGeom prst="rect">
            <a:avLst/>
          </a:prstGeom>
          <a:noFill/>
        </p:spPr>
      </p:pic>
      <p:sp>
        <p:nvSpPr>
          <p:cNvPr id="16" name="Zástupný symbol pro datum 3"/>
          <p:cNvSpPr txBox="1">
            <a:spLocks/>
          </p:cNvSpPr>
          <p:nvPr userDrawn="1"/>
        </p:nvSpPr>
        <p:spPr>
          <a:xfrm>
            <a:off x="583200" y="451596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all" spc="0" normalizeH="0" baseline="0" noProof="0" dirty="0">
                <a:ln>
                  <a:noFill/>
                </a:ln>
                <a:solidFill>
                  <a:srgbClr val="F89E21"/>
                </a:solidFill>
                <a:effectLst/>
                <a:uLnTx/>
                <a:uFillTx/>
                <a:latin typeface="Keep Calm Med" pitchFamily="2" charset="-18"/>
                <a:ea typeface="+mn-ea"/>
                <a:cs typeface="+mn-cs"/>
              </a:rPr>
              <a:t>BIOEAST.EU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mapa_eu_bioeast_sipk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508104" y="2139702"/>
            <a:ext cx="3273205" cy="265102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490364"/>
            <a:ext cx="6707088" cy="857250"/>
          </a:xfrm>
        </p:spPr>
        <p:txBody>
          <a:bodyPr>
            <a:noAutofit/>
          </a:bodyPr>
          <a:lstStyle>
            <a:lvl1pPr algn="l">
              <a:lnSpc>
                <a:spcPct val="114000"/>
              </a:lnSpc>
              <a:defRPr sz="2800" cap="all" baseline="0">
                <a:solidFill>
                  <a:srgbClr val="04461E"/>
                </a:solidFill>
                <a:latin typeface="Keep Calm Med" pitchFamily="2" charset="-18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5686"/>
            <a:ext cx="8229600" cy="2598936"/>
          </a:xfrm>
        </p:spPr>
        <p:txBody>
          <a:bodyPr/>
          <a:lstStyle>
            <a:lvl1pPr>
              <a:defRPr baseline="0">
                <a:solidFill>
                  <a:srgbClr val="04461E"/>
                </a:solidFill>
                <a:latin typeface="Raleway Medium" pitchFamily="34" charset="-18"/>
              </a:defRPr>
            </a:lvl1pPr>
            <a:lvl2pPr>
              <a:defRPr baseline="0">
                <a:solidFill>
                  <a:srgbClr val="04461E"/>
                </a:solidFill>
                <a:latin typeface="Raleway Medium" pitchFamily="34" charset="-18"/>
              </a:defRPr>
            </a:lvl2pPr>
            <a:lvl3pPr>
              <a:defRPr baseline="0">
                <a:solidFill>
                  <a:srgbClr val="04461E"/>
                </a:solidFill>
                <a:latin typeface="Raleway Medium" pitchFamily="34" charset="-18"/>
              </a:defRPr>
            </a:lvl3pPr>
            <a:lvl4pPr>
              <a:defRPr baseline="0">
                <a:solidFill>
                  <a:srgbClr val="04461E"/>
                </a:solidFill>
                <a:latin typeface="Raleway Medium" pitchFamily="34" charset="-18"/>
              </a:defRPr>
            </a:lvl4pPr>
            <a:lvl5pPr>
              <a:defRPr baseline="0">
                <a:solidFill>
                  <a:srgbClr val="04461E"/>
                </a:solidFill>
                <a:latin typeface="Raleway Medium" pitchFamily="34" charset="-18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Picture 2" descr="C:\Users\Klára\Documents\BIOHUB\BIOHUB_logo.png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475484" y="523832"/>
            <a:ext cx="1000171" cy="783468"/>
          </a:xfrm>
          <a:prstGeom prst="rect">
            <a:avLst/>
          </a:prstGeom>
          <a:noFill/>
        </p:spPr>
      </p:pic>
      <p:sp>
        <p:nvSpPr>
          <p:cNvPr id="10" name="Zástupný symbol pro datum 3"/>
          <p:cNvSpPr txBox="1">
            <a:spLocks/>
          </p:cNvSpPr>
          <p:nvPr userDrawn="1"/>
        </p:nvSpPr>
        <p:spPr>
          <a:xfrm>
            <a:off x="378000" y="4587974"/>
            <a:ext cx="2133600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all" spc="0" normalizeH="0" baseline="0" noProof="0" dirty="0">
                <a:ln>
                  <a:noFill/>
                </a:ln>
                <a:solidFill>
                  <a:srgbClr val="F89E21"/>
                </a:solidFill>
                <a:effectLst/>
                <a:uLnTx/>
                <a:uFillTx/>
                <a:latin typeface="Keep Calm Med" pitchFamily="2" charset="-18"/>
                <a:ea typeface="+mn-ea"/>
                <a:cs typeface="+mn-cs"/>
              </a:rPr>
              <a:t>BIOEAST.EU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5686"/>
            <a:ext cx="8229600" cy="2598936"/>
          </a:xfrm>
        </p:spPr>
        <p:txBody>
          <a:bodyPr>
            <a:normAutofit/>
          </a:bodyPr>
          <a:lstStyle>
            <a:lvl1pPr>
              <a:buNone/>
              <a:defRPr sz="2000" baseline="0">
                <a:solidFill>
                  <a:srgbClr val="04461E"/>
                </a:solidFill>
                <a:latin typeface="Raleway Medium" pitchFamily="34" charset="-18"/>
              </a:defRPr>
            </a:lvl1pPr>
            <a:lvl2pPr>
              <a:defRPr baseline="0">
                <a:solidFill>
                  <a:srgbClr val="04461E"/>
                </a:solidFill>
                <a:latin typeface="Raleway Medium" pitchFamily="34" charset="-18"/>
              </a:defRPr>
            </a:lvl2pPr>
            <a:lvl3pPr>
              <a:defRPr baseline="0">
                <a:solidFill>
                  <a:srgbClr val="04461E"/>
                </a:solidFill>
                <a:latin typeface="Raleway Medium" pitchFamily="34" charset="-18"/>
              </a:defRPr>
            </a:lvl3pPr>
            <a:lvl4pPr>
              <a:defRPr baseline="0">
                <a:solidFill>
                  <a:srgbClr val="04461E"/>
                </a:solidFill>
                <a:latin typeface="Raleway Medium" pitchFamily="34" charset="-18"/>
              </a:defRPr>
            </a:lvl4pPr>
            <a:lvl5pPr>
              <a:defRPr baseline="0">
                <a:solidFill>
                  <a:srgbClr val="04461E"/>
                </a:solidFill>
                <a:latin typeface="Raleway Medium" pitchFamily="34" charset="-18"/>
              </a:defRPr>
            </a:lvl5pPr>
          </a:lstStyle>
          <a:p>
            <a:pPr lvl="0"/>
            <a:r>
              <a:rPr lang="cs-CZ" dirty="0"/>
              <a:t>Klepnutím lze upravit styly předlohy textu</a:t>
            </a: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979712" y="490364"/>
            <a:ext cx="6707088" cy="857250"/>
          </a:xfrm>
        </p:spPr>
        <p:txBody>
          <a:bodyPr>
            <a:noAutofit/>
          </a:bodyPr>
          <a:lstStyle>
            <a:lvl1pPr algn="l">
              <a:lnSpc>
                <a:spcPct val="114000"/>
              </a:lnSpc>
              <a:defRPr sz="2800" cap="all" baseline="0">
                <a:solidFill>
                  <a:srgbClr val="04461E"/>
                </a:solidFill>
                <a:latin typeface="Keep Calm Med" pitchFamily="2" charset="-18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12" name="Zástupný symbol pro datum 3"/>
          <p:cNvSpPr txBox="1">
            <a:spLocks/>
          </p:cNvSpPr>
          <p:nvPr userDrawn="1"/>
        </p:nvSpPr>
        <p:spPr>
          <a:xfrm>
            <a:off x="378000" y="4587974"/>
            <a:ext cx="2133600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all" spc="0" normalizeH="0" baseline="0" noProof="0" dirty="0">
                <a:ln>
                  <a:noFill/>
                </a:ln>
                <a:solidFill>
                  <a:srgbClr val="F89E21"/>
                </a:solidFill>
                <a:effectLst/>
                <a:uLnTx/>
                <a:uFillTx/>
                <a:latin typeface="Keep Calm Med" pitchFamily="2" charset="-18"/>
                <a:ea typeface="+mn-ea"/>
                <a:cs typeface="+mn-cs"/>
              </a:rPr>
              <a:t>BIOEAST.EU</a:t>
            </a:r>
          </a:p>
        </p:txBody>
      </p:sp>
      <p:pic>
        <p:nvPicPr>
          <p:cNvPr id="7" name="Obrázek 6" descr="mapa_eu_bioeast_sipk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508104" y="2139702"/>
            <a:ext cx="3273205" cy="2651026"/>
          </a:xfrm>
          <a:prstGeom prst="rect">
            <a:avLst/>
          </a:prstGeom>
        </p:spPr>
      </p:pic>
      <p:pic>
        <p:nvPicPr>
          <p:cNvPr id="8" name="Picture 2" descr="C:\Users\Klára\Documents\BIOHUB\BIOHUB_logo.png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475484" y="523832"/>
            <a:ext cx="1000171" cy="78346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"/>
          <p:cNvSpPr txBox="1">
            <a:spLocks/>
          </p:cNvSpPr>
          <p:nvPr userDrawn="1"/>
        </p:nvSpPr>
        <p:spPr>
          <a:xfrm>
            <a:off x="1979712" y="490364"/>
            <a:ext cx="670708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lnSpc>
                <a:spcPct val="114000"/>
              </a:lnSpc>
              <a:defRPr sz="2800" cap="all" baseline="0">
                <a:solidFill>
                  <a:srgbClr val="04461E"/>
                </a:solidFill>
                <a:latin typeface="Keep Calm Med" pitchFamily="2" charset="-1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>
                <a:ln>
                  <a:noFill/>
                </a:ln>
                <a:solidFill>
                  <a:srgbClr val="04461E"/>
                </a:solidFill>
                <a:effectLst/>
                <a:uLnTx/>
                <a:uFillTx/>
                <a:latin typeface="Keep Calm Med" pitchFamily="2" charset="-18"/>
                <a:ea typeface="+mj-ea"/>
                <a:cs typeface="+mj-cs"/>
              </a:rPr>
              <a:t>Klepnutím lze upravit styl předlohy nadpisů.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rgbClr val="04461E"/>
              </a:solidFill>
              <a:effectLst/>
              <a:uLnTx/>
              <a:uFillTx/>
              <a:latin typeface="Keep Calm Med" pitchFamily="2" charset="-18"/>
              <a:ea typeface="+mj-ea"/>
              <a:cs typeface="+mj-cs"/>
            </a:endParaRPr>
          </a:p>
        </p:txBody>
      </p:sp>
      <p:sp>
        <p:nvSpPr>
          <p:cNvPr id="16" name="Zástupný symbol pro datum 3"/>
          <p:cNvSpPr txBox="1">
            <a:spLocks/>
          </p:cNvSpPr>
          <p:nvPr userDrawn="1"/>
        </p:nvSpPr>
        <p:spPr>
          <a:xfrm>
            <a:off x="378000" y="4587974"/>
            <a:ext cx="2133600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all" spc="0" normalizeH="0" baseline="0" noProof="0" dirty="0">
                <a:ln>
                  <a:noFill/>
                </a:ln>
                <a:solidFill>
                  <a:srgbClr val="F89E21"/>
                </a:solidFill>
                <a:effectLst/>
                <a:uLnTx/>
                <a:uFillTx/>
                <a:latin typeface="Keep Calm Med" pitchFamily="2" charset="-18"/>
                <a:ea typeface="+mn-ea"/>
                <a:cs typeface="+mn-cs"/>
              </a:rPr>
              <a:t>BIOEAST.EU</a:t>
            </a:r>
          </a:p>
        </p:txBody>
      </p:sp>
      <p:pic>
        <p:nvPicPr>
          <p:cNvPr id="6" name="Obrázek 5" descr="mapa_eu_bioeast_sipk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508104" y="2139702"/>
            <a:ext cx="3273205" cy="2651026"/>
          </a:xfrm>
          <a:prstGeom prst="rect">
            <a:avLst/>
          </a:prstGeom>
        </p:spPr>
      </p:pic>
      <p:pic>
        <p:nvPicPr>
          <p:cNvPr id="7" name="Picture 2" descr="C:\Users\Klára\Documents\BIOHUB\BIOHUB_logo.png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475484" y="523832"/>
            <a:ext cx="1000171" cy="78346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mapa_eu_bioeast_sipk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94536" y="987574"/>
            <a:ext cx="4695730" cy="3803154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2866628"/>
            <a:ext cx="8219256" cy="857250"/>
          </a:xfrm>
        </p:spPr>
        <p:txBody>
          <a:bodyPr>
            <a:noAutofit/>
          </a:bodyPr>
          <a:lstStyle>
            <a:lvl1pPr algn="ctr">
              <a:lnSpc>
                <a:spcPct val="114000"/>
              </a:lnSpc>
              <a:defRPr sz="2800" cap="all" baseline="0">
                <a:solidFill>
                  <a:srgbClr val="04461E"/>
                </a:solidFill>
                <a:latin typeface="Keep Calm Med" pitchFamily="2" charset="-18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pic>
        <p:nvPicPr>
          <p:cNvPr id="10" name="Picture 2" descr="C:\Users\Klára\Documents\BIOHUB\BIOHUB_logo.png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83569" y="625774"/>
            <a:ext cx="1748823" cy="1369912"/>
          </a:xfrm>
          <a:prstGeom prst="rect">
            <a:avLst/>
          </a:prstGeom>
          <a:noFill/>
        </p:spPr>
      </p:pic>
      <p:sp>
        <p:nvSpPr>
          <p:cNvPr id="12" name="Zástupný symbol pro datum 3"/>
          <p:cNvSpPr txBox="1">
            <a:spLocks/>
          </p:cNvSpPr>
          <p:nvPr userDrawn="1"/>
        </p:nvSpPr>
        <p:spPr>
          <a:xfrm>
            <a:off x="5390728" y="4515966"/>
            <a:ext cx="2133600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all" spc="0" normalizeH="0" baseline="0" noProof="0" dirty="0">
                <a:ln>
                  <a:noFill/>
                </a:ln>
                <a:solidFill>
                  <a:srgbClr val="F89E21"/>
                </a:solidFill>
                <a:effectLst/>
                <a:uLnTx/>
                <a:uFillTx/>
                <a:latin typeface="Keep Calm Med" pitchFamily="2" charset="-18"/>
                <a:ea typeface="+mn-ea"/>
                <a:cs typeface="+mn-cs"/>
              </a:rPr>
              <a:t>BIOEAST.EU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 (tmavý)">
    <p:bg>
      <p:bgPr>
        <a:solidFill>
          <a:srgbClr val="044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listky_zelene__pruhledn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31840" y="411510"/>
            <a:ext cx="5629773" cy="4564327"/>
          </a:xfrm>
          <a:prstGeom prst="rect">
            <a:avLst/>
          </a:prstGeom>
        </p:spPr>
      </p:pic>
      <p:pic>
        <p:nvPicPr>
          <p:cNvPr id="14" name="Obrázek 13" descr="sipk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00392" y="4515966"/>
            <a:ext cx="428625" cy="200025"/>
          </a:xfrm>
          <a:prstGeom prst="rect">
            <a:avLst/>
          </a:prstGeom>
        </p:spPr>
      </p:pic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4" y="2866628"/>
            <a:ext cx="8219256" cy="857250"/>
          </a:xfrm>
        </p:spPr>
        <p:txBody>
          <a:bodyPr>
            <a:noAutofit/>
          </a:bodyPr>
          <a:lstStyle>
            <a:lvl1pPr algn="ctr">
              <a:lnSpc>
                <a:spcPct val="114000"/>
              </a:lnSpc>
              <a:defRPr sz="2800" cap="all" baseline="0">
                <a:solidFill>
                  <a:schemeClr val="bg1"/>
                </a:solidFill>
                <a:latin typeface="Keep Calm Med" pitchFamily="2" charset="-18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pic>
        <p:nvPicPr>
          <p:cNvPr id="12" name="Picture 2" descr="C:\Users\Klára\Documents\BIOHUB\BIOHUB_logo.png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685717" y="627457"/>
            <a:ext cx="1744526" cy="1366545"/>
          </a:xfrm>
          <a:prstGeom prst="rect">
            <a:avLst/>
          </a:prstGeom>
          <a:noFill/>
        </p:spPr>
      </p:pic>
      <p:sp>
        <p:nvSpPr>
          <p:cNvPr id="15" name="Zástupný symbol pro datum 3"/>
          <p:cNvSpPr txBox="1">
            <a:spLocks/>
          </p:cNvSpPr>
          <p:nvPr userDrawn="1"/>
        </p:nvSpPr>
        <p:spPr>
          <a:xfrm>
            <a:off x="5822776" y="4515966"/>
            <a:ext cx="2133600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all" spc="0" normalizeH="0" baseline="0" noProof="0" dirty="0">
                <a:ln>
                  <a:noFill/>
                </a:ln>
                <a:solidFill>
                  <a:srgbClr val="F89E21"/>
                </a:solidFill>
                <a:effectLst/>
                <a:uLnTx/>
                <a:uFillTx/>
                <a:latin typeface="Keep Calm Med" pitchFamily="2" charset="-18"/>
                <a:ea typeface="+mn-ea"/>
                <a:cs typeface="+mn-cs"/>
              </a:rPr>
              <a:t>BIOEAST.EU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09B1-7623-47C7-A2E0-053B0DBE30C5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EEC-14D1-4651-A902-2B0B9D050A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09B1-7623-47C7-A2E0-053B0DBE30C5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0EEC-14D1-4651-A902-2B0B9D050A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DC63F">
                <a:alpha val="30000"/>
              </a:srgbClr>
            </a:gs>
            <a:gs pos="50000">
              <a:schemeClr val="bg1"/>
            </a:gs>
            <a:gs pos="10000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09B1-7623-47C7-A2E0-053B0DBE30C5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F0EEC-14D1-4651-A902-2B0B9D050A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50" r:id="rId3"/>
    <p:sldLayoutId id="2147483660" r:id="rId4"/>
    <p:sldLayoutId id="2147483654" r:id="rId5"/>
    <p:sldLayoutId id="2147483664" r:id="rId6"/>
    <p:sldLayoutId id="2147483665" r:id="rId7"/>
    <p:sldLayoutId id="2147483651" r:id="rId8"/>
    <p:sldLayoutId id="2147483652" r:id="rId9"/>
    <p:sldLayoutId id="2147483653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1" r:id="rId16"/>
    <p:sldLayoutId id="2147483663" r:id="rId17"/>
    <p:sldLayoutId id="2147483666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771800" y="1779662"/>
            <a:ext cx="5902424" cy="1678583"/>
          </a:xfrm>
        </p:spPr>
        <p:txBody>
          <a:bodyPr/>
          <a:lstStyle/>
          <a:p>
            <a:pPr algn="ctr"/>
            <a:r>
              <a:rPr lang="cs-CZ" sz="3600" dirty="0"/>
              <a:t>TWG Agroecology and sustainable yields</a:t>
            </a:r>
            <a:br>
              <a:rPr lang="cs-CZ" dirty="0"/>
            </a:br>
            <a:endParaRPr lang="cs-CZ" sz="12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763688" y="3723878"/>
            <a:ext cx="7923196" cy="743645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F89E21"/>
                </a:solidFill>
              </a:rPr>
              <a:t>20 February 2020 </a:t>
            </a:r>
          </a:p>
          <a:p>
            <a:pPr algn="ctr"/>
            <a:r>
              <a:rPr lang="cs-CZ" dirty="0">
                <a:solidFill>
                  <a:srgbClr val="F89E21"/>
                </a:solidFill>
              </a:rPr>
              <a:t>Brussels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807622-4725-A741-9657-65D928C0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71450"/>
            <a:ext cx="8712967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TWG </a:t>
            </a:r>
            <a:r>
              <a:rPr lang="hu-HU" b="1" dirty="0" err="1">
                <a:solidFill>
                  <a:schemeClr val="accent6">
                    <a:lumMod val="75000"/>
                  </a:schemeClr>
                </a:solidFill>
              </a:rPr>
              <a:t>Agroecology</a:t>
            </a:r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hu-HU" b="1" dirty="0" err="1">
                <a:solidFill>
                  <a:schemeClr val="accent6">
                    <a:lumMod val="75000"/>
                  </a:schemeClr>
                </a:solidFill>
              </a:rPr>
              <a:t>Sustainable</a:t>
            </a:r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75000"/>
                  </a:schemeClr>
                </a:solidFill>
              </a:rPr>
              <a:t>Yields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16646B-B128-6448-A219-4192425A8C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07130A-017D-4A97-80D7-1690E5258BC9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11"/>
          </p:nvPr>
        </p:nvSpPr>
        <p:spPr>
          <a:xfrm>
            <a:off x="6084168" y="1113236"/>
            <a:ext cx="2808312" cy="36661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 err="1"/>
              <a:t>Thematic</a:t>
            </a:r>
            <a:r>
              <a:rPr lang="hu-HU" dirty="0"/>
              <a:t> </a:t>
            </a:r>
            <a:r>
              <a:rPr lang="hu-HU" dirty="0" err="1"/>
              <a:t>Working</a:t>
            </a:r>
            <a:r>
              <a:rPr lang="hu-HU" dirty="0"/>
              <a:t> Group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Agroecology</a:t>
            </a:r>
            <a:r>
              <a:rPr lang="hu-HU" dirty="0"/>
              <a:t> and </a:t>
            </a:r>
            <a:r>
              <a:rPr lang="hu-HU" dirty="0" err="1"/>
              <a:t>Sustainable</a:t>
            </a:r>
            <a:r>
              <a:rPr lang="hu-HU" dirty="0"/>
              <a:t> </a:t>
            </a:r>
            <a:r>
              <a:rPr lang="hu-HU" dirty="0" err="1"/>
              <a:t>Yields</a:t>
            </a:r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 err="1"/>
              <a:t>Coordinated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Hungarian</a:t>
            </a:r>
            <a:r>
              <a:rPr lang="hu-HU" dirty="0"/>
              <a:t> </a:t>
            </a:r>
            <a:r>
              <a:rPr lang="hu-HU" dirty="0" err="1"/>
              <a:t>Ministry</a:t>
            </a:r>
            <a:r>
              <a:rPr lang="hu-HU" dirty="0"/>
              <a:t> of </a:t>
            </a:r>
            <a:r>
              <a:rPr lang="hu-HU" dirty="0" err="1"/>
              <a:t>Agriculture</a:t>
            </a:r>
            <a:r>
              <a:rPr lang="hu-HU" dirty="0"/>
              <a:t> and </a:t>
            </a:r>
            <a:r>
              <a:rPr lang="hu-HU" dirty="0" err="1"/>
              <a:t>ÖMKi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/>
              <a:t>Strategic</a:t>
            </a:r>
            <a:r>
              <a:rPr lang="hu-HU" dirty="0"/>
              <a:t> Research and </a:t>
            </a:r>
            <a:r>
              <a:rPr lang="hu-HU" dirty="0" err="1"/>
              <a:t>Innovation</a:t>
            </a:r>
            <a:r>
              <a:rPr lang="hu-HU" dirty="0"/>
              <a:t> Agenda (SRIA)</a:t>
            </a:r>
          </a:p>
        </p:txBody>
      </p:sp>
      <p:pic>
        <p:nvPicPr>
          <p:cNvPr id="1026" name="Picture 2" descr="http://bioeast.eu/data/AKI%20BIOEAST_orszagok_web_1150.jpg?1549277416450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87" y="958273"/>
            <a:ext cx="5121491" cy="3821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2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338D66D5-9EB9-491A-ACDB-9C4939B2A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>
                <a:solidFill>
                  <a:schemeClr val="accent6">
                    <a:lumMod val="75000"/>
                  </a:schemeClr>
                </a:solidFill>
              </a:rPr>
              <a:t>Aim</a:t>
            </a:r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hu-HU" b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 session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8A463A-19A2-48FC-BF25-54C54D418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3638"/>
            <a:ext cx="8229600" cy="3030984"/>
          </a:xfrm>
        </p:spPr>
        <p:txBody>
          <a:bodyPr>
            <a:normAutofit/>
          </a:bodyPr>
          <a:lstStyle/>
          <a:p>
            <a:r>
              <a:rPr lang="hu-HU" sz="2400" dirty="0" err="1"/>
              <a:t>To</a:t>
            </a:r>
            <a:r>
              <a:rPr lang="hu-HU" sz="2400" dirty="0"/>
              <a:t> i</a:t>
            </a:r>
            <a:r>
              <a:rPr lang="en-US" sz="2400" b="0" dirty="0" err="1"/>
              <a:t>ntroduce</a:t>
            </a:r>
            <a:r>
              <a:rPr lang="en-US" sz="2400" b="0" dirty="0"/>
              <a:t> and inform the member states representatives about the </a:t>
            </a:r>
            <a:r>
              <a:rPr lang="en-US" sz="2400" b="1" dirty="0"/>
              <a:t>future research and innovation priorities </a:t>
            </a:r>
            <a:r>
              <a:rPr lang="en-US" sz="2400" b="0" dirty="0"/>
              <a:t>and </a:t>
            </a:r>
            <a:r>
              <a:rPr lang="en-US" sz="2400" b="1" dirty="0"/>
              <a:t>funding schemes </a:t>
            </a:r>
            <a:r>
              <a:rPr lang="en-US" sz="2400" b="0" dirty="0"/>
              <a:t>of the next </a:t>
            </a:r>
            <a:r>
              <a:rPr lang="en-US" sz="2400" b="1" dirty="0"/>
              <a:t>Horizon Europe </a:t>
            </a:r>
            <a:r>
              <a:rPr lang="en-US" sz="2400" b="0" dirty="0"/>
              <a:t>framework program with specific regard to </a:t>
            </a:r>
            <a:r>
              <a:rPr lang="en-US" sz="2400" b="1" u="sng" dirty="0"/>
              <a:t>soil, agroecology and sustainable intensification </a:t>
            </a:r>
            <a:r>
              <a:rPr lang="en-US" sz="2400" b="0" dirty="0"/>
              <a:t>of the production.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41003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9B92B8-5C45-4FA2-BFA3-098EB15F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hu-HU" b="1" dirty="0" err="1">
                <a:solidFill>
                  <a:schemeClr val="accent6">
                    <a:lumMod val="75000"/>
                  </a:schemeClr>
                </a:solidFill>
              </a:rPr>
              <a:t>programme</a:t>
            </a:r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75000"/>
                  </a:schemeClr>
                </a:solidFill>
              </a:rPr>
              <a:t>today</a:t>
            </a:r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 II.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2BE3E7-3669-4EF5-8F1B-C17F3B12E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800" dirty="0"/>
              <a:t>12:30-15:00	</a:t>
            </a:r>
            <a:r>
              <a:rPr lang="hu-HU" sz="2800" dirty="0" err="1"/>
              <a:t>Closed</a:t>
            </a:r>
            <a:r>
              <a:rPr lang="hu-HU" sz="2800" dirty="0"/>
              <a:t> session </a:t>
            </a:r>
            <a:r>
              <a:rPr lang="hu-HU" sz="2800" dirty="0" err="1"/>
              <a:t>for</a:t>
            </a:r>
            <a:r>
              <a:rPr lang="hu-HU" sz="2800" dirty="0"/>
              <a:t> TWG </a:t>
            </a:r>
            <a:r>
              <a:rPr lang="hu-HU" sz="2800" dirty="0" err="1"/>
              <a:t>members</a:t>
            </a:r>
            <a:r>
              <a:rPr lang="hu-HU" sz="2800" dirty="0"/>
              <a:t> – 			</a:t>
            </a:r>
            <a:r>
              <a:rPr lang="hu-HU" sz="2800" dirty="0" err="1"/>
              <a:t>Kick-off</a:t>
            </a:r>
            <a:r>
              <a:rPr lang="hu-HU" sz="2800" dirty="0"/>
              <a:t> meeting of </a:t>
            </a:r>
            <a:r>
              <a:rPr lang="hu-HU" sz="2800" dirty="0" err="1"/>
              <a:t>the</a:t>
            </a:r>
            <a:r>
              <a:rPr lang="hu-HU" sz="2800" dirty="0"/>
              <a:t> AE TWG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sz="2400" dirty="0" err="1"/>
              <a:t>Aim</a:t>
            </a:r>
            <a:r>
              <a:rPr lang="hu-HU" sz="2400" dirty="0"/>
              <a:t> of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closed</a:t>
            </a:r>
            <a:r>
              <a:rPr lang="hu-HU" sz="2400" dirty="0"/>
              <a:t> session: </a:t>
            </a:r>
          </a:p>
          <a:p>
            <a:pPr marL="0" indent="0">
              <a:buNone/>
            </a:pPr>
            <a:r>
              <a:rPr lang="en-US" sz="2400" dirty="0"/>
              <a:t>TWG members will discuss the group’s </a:t>
            </a:r>
            <a:r>
              <a:rPr lang="en-US" sz="2400" b="1" dirty="0"/>
              <a:t>terms of reference</a:t>
            </a:r>
            <a:r>
              <a:rPr lang="en-US" sz="2400" dirty="0"/>
              <a:t>, </a:t>
            </a:r>
            <a:r>
              <a:rPr lang="en-US" sz="2400" b="1" dirty="0"/>
              <a:t>action plan </a:t>
            </a:r>
            <a:r>
              <a:rPr lang="en-US" sz="2400" dirty="0"/>
              <a:t>in the context of the future </a:t>
            </a:r>
            <a:r>
              <a:rPr lang="en-US" sz="2400" b="1" dirty="0"/>
              <a:t>BIOEAST Strategic Research and Innovation agenda 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37215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CD4416-B8B5-4C4B-980A-766D49A48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hu-HU" b="1" dirty="0" err="1">
                <a:solidFill>
                  <a:schemeClr val="accent6">
                    <a:lumMod val="75000"/>
                  </a:schemeClr>
                </a:solidFill>
              </a:rPr>
              <a:t>programme</a:t>
            </a:r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75000"/>
                  </a:schemeClr>
                </a:solidFill>
              </a:rPr>
              <a:t>today</a:t>
            </a:r>
            <a:r>
              <a:rPr lang="hu-HU" b="1" dirty="0">
                <a:solidFill>
                  <a:schemeClr val="accent6">
                    <a:lumMod val="75000"/>
                  </a:schemeClr>
                </a:solidFill>
              </a:rPr>
              <a:t> 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315BD2-508D-4B13-B80D-0C67EE406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712" y="1217544"/>
            <a:ext cx="7056784" cy="39259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500" b="1" dirty="0">
                <a:solidFill>
                  <a:schemeClr val="accent6">
                    <a:lumMod val="75000"/>
                  </a:schemeClr>
                </a:solidFill>
              </a:rPr>
              <a:t>Open session</a:t>
            </a:r>
          </a:p>
          <a:p>
            <a:r>
              <a:rPr lang="en-GB" sz="1500" dirty="0"/>
              <a:t>09:15 – 09:30      </a:t>
            </a:r>
            <a:r>
              <a:rPr lang="hu-HU" sz="1500" dirty="0"/>
              <a:t>	</a:t>
            </a:r>
            <a:r>
              <a:rPr lang="en-GB" sz="1500" dirty="0"/>
              <a:t>Soil health and food mission</a:t>
            </a:r>
            <a:r>
              <a:rPr lang="hu-HU" sz="1500" dirty="0"/>
              <a:t> </a:t>
            </a:r>
            <a:r>
              <a:rPr lang="en-GB" sz="1500" i="1" dirty="0"/>
              <a:t>Alexia ROUBY, officer, DG </a:t>
            </a:r>
            <a:r>
              <a:rPr lang="hu-HU" sz="1500" i="1" dirty="0"/>
              <a:t>		</a:t>
            </a:r>
            <a:r>
              <a:rPr lang="en-GB" sz="1500" i="1" dirty="0"/>
              <a:t>AGRI</a:t>
            </a:r>
            <a:endParaRPr lang="hu-HU" sz="1500" dirty="0"/>
          </a:p>
          <a:p>
            <a:r>
              <a:rPr lang="en-GB" sz="1500" dirty="0"/>
              <a:t>09:30 – 09:45      </a:t>
            </a:r>
            <a:r>
              <a:rPr lang="hu-HU" sz="1500" dirty="0"/>
              <a:t>	</a:t>
            </a:r>
            <a:r>
              <a:rPr lang="en-GB" sz="1500" dirty="0"/>
              <a:t>European Partnership “Accelerating farming systems </a:t>
            </a:r>
            <a:r>
              <a:rPr lang="hu-HU" sz="1500" dirty="0"/>
              <a:t>			</a:t>
            </a:r>
            <a:r>
              <a:rPr lang="en-GB" sz="1500" dirty="0"/>
              <a:t>transition: </a:t>
            </a:r>
            <a:r>
              <a:rPr lang="en-GB" sz="1500" dirty="0" err="1"/>
              <a:t>agro</a:t>
            </a:r>
            <a:r>
              <a:rPr lang="en-GB" sz="1500" dirty="0"/>
              <a:t>-ecology living labs and research </a:t>
            </a:r>
            <a:r>
              <a:rPr lang="hu-HU" sz="1500" dirty="0"/>
              <a:t>			</a:t>
            </a:r>
            <a:r>
              <a:rPr lang="en-GB" sz="1500" dirty="0" err="1"/>
              <a:t>infrastructures”</a:t>
            </a:r>
            <a:r>
              <a:rPr lang="en-GB" sz="1500" i="1" dirty="0" err="1"/>
              <a:t>Susana</a:t>
            </a:r>
            <a:r>
              <a:rPr lang="en-GB" sz="1500" i="1" dirty="0"/>
              <a:t> GAONA-SAEZ, officer, DG AGRI</a:t>
            </a:r>
            <a:endParaRPr lang="hu-HU" sz="1500" dirty="0"/>
          </a:p>
          <a:p>
            <a:r>
              <a:rPr lang="en-GB" sz="1500" dirty="0"/>
              <a:t>09:45 – 10:00     </a:t>
            </a:r>
            <a:r>
              <a:rPr lang="hu-HU" sz="1500" dirty="0"/>
              <a:t>	</a:t>
            </a:r>
            <a:r>
              <a:rPr lang="en-GB" sz="1500" dirty="0"/>
              <a:t>Novelties around EIP-AGRI, multi-actor approach and AKIS </a:t>
            </a:r>
            <a:r>
              <a:rPr lang="hu-HU" sz="1500" dirty="0"/>
              <a:t>		</a:t>
            </a:r>
            <a:r>
              <a:rPr lang="en-GB" sz="1500" dirty="0"/>
              <a:t>in the future CAP</a:t>
            </a:r>
            <a:r>
              <a:rPr lang="hu-HU" sz="1500" dirty="0"/>
              <a:t> </a:t>
            </a:r>
            <a:r>
              <a:rPr lang="en-GB" sz="1500" i="1" dirty="0"/>
              <a:t>Inge van OOST, officer, DG AGRI</a:t>
            </a:r>
            <a:endParaRPr lang="hu-HU" sz="1500" dirty="0"/>
          </a:p>
          <a:p>
            <a:r>
              <a:rPr lang="en-GB" sz="1500" dirty="0"/>
              <a:t>10:00 – 10:30     </a:t>
            </a:r>
            <a:r>
              <a:rPr lang="hu-HU" sz="1500" dirty="0"/>
              <a:t>	</a:t>
            </a:r>
            <a:r>
              <a:rPr lang="en-GB" sz="1500" dirty="0"/>
              <a:t>Panel discussion and Q&amp;A      </a:t>
            </a:r>
            <a:endParaRPr lang="hu-HU" sz="1500" dirty="0"/>
          </a:p>
          <a:p>
            <a:r>
              <a:rPr lang="en-GB" sz="1500" i="1" dirty="0"/>
              <a:t>10:30 – 10:45      Coffee break</a:t>
            </a:r>
            <a:endParaRPr lang="hu-HU" sz="1500" i="1" dirty="0"/>
          </a:p>
          <a:p>
            <a:r>
              <a:rPr lang="en-GB" sz="1500" dirty="0"/>
              <a:t>10:45 – 11:00      </a:t>
            </a:r>
            <a:r>
              <a:rPr lang="hu-HU" sz="1500" dirty="0"/>
              <a:t>	</a:t>
            </a:r>
            <a:r>
              <a:rPr lang="en-GB" sz="1500" dirty="0"/>
              <a:t>Agriculture in the context of Horizon Europe</a:t>
            </a:r>
            <a:r>
              <a:rPr lang="hu-HU" sz="1500" dirty="0"/>
              <a:t> </a:t>
            </a:r>
            <a:r>
              <a:rPr lang="en-GB" sz="1500" i="1" dirty="0"/>
              <a:t>Alexia </a:t>
            </a:r>
            <a:r>
              <a:rPr lang="hu-HU" sz="1500" i="1" dirty="0"/>
              <a:t>			</a:t>
            </a:r>
            <a:r>
              <a:rPr lang="en-GB" sz="1500" i="1" dirty="0"/>
              <a:t>ROUBY,</a:t>
            </a:r>
            <a:r>
              <a:rPr lang="hu-HU" sz="1500" i="1" dirty="0"/>
              <a:t> </a:t>
            </a:r>
            <a:r>
              <a:rPr lang="en-GB" sz="1500" i="1" dirty="0"/>
              <a:t>officer, DG AGRI</a:t>
            </a:r>
            <a:endParaRPr lang="hu-HU" sz="1500" dirty="0"/>
          </a:p>
          <a:p>
            <a:r>
              <a:rPr lang="en-GB" sz="1500" dirty="0"/>
              <a:t>11:00 – 11:15      </a:t>
            </a:r>
            <a:r>
              <a:rPr lang="hu-HU" sz="1500" dirty="0"/>
              <a:t>	</a:t>
            </a:r>
            <a:r>
              <a:rPr lang="en-GB" sz="1500" dirty="0"/>
              <a:t>Yields and sustainable intensification, outlook of </a:t>
            </a:r>
            <a:r>
              <a:rPr lang="hu-HU" sz="1500" dirty="0"/>
              <a:t>			</a:t>
            </a:r>
            <a:r>
              <a:rPr lang="en-GB" sz="1500" dirty="0"/>
              <a:t>agriculture</a:t>
            </a:r>
            <a:r>
              <a:rPr lang="hu-HU" sz="1500" dirty="0"/>
              <a:t> </a:t>
            </a:r>
            <a:r>
              <a:rPr lang="en-GB" sz="1500" i="1" dirty="0"/>
              <a:t>Robert M’BAREK, team leader, JRC</a:t>
            </a:r>
            <a:endParaRPr lang="hu-HU" sz="1500" i="1" dirty="0"/>
          </a:p>
          <a:p>
            <a:r>
              <a:rPr lang="hu-HU" sz="1500" dirty="0"/>
              <a:t>11-15 – 11:30 	Panel </a:t>
            </a:r>
            <a:r>
              <a:rPr lang="hu-HU" sz="1500" dirty="0" err="1"/>
              <a:t>Discussion</a:t>
            </a:r>
            <a:r>
              <a:rPr lang="hu-HU" sz="1500" dirty="0"/>
              <a:t> and Q&amp;A</a:t>
            </a:r>
          </a:p>
        </p:txBody>
      </p:sp>
    </p:spTree>
    <p:extLst>
      <p:ext uri="{BB962C8B-B14F-4D97-AF65-F5344CB8AC3E}">
        <p14:creationId xmlns:p14="http://schemas.microsoft.com/office/powerpoint/2010/main" val="36505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Thank you &amp; LET‘S START!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296</Words>
  <Application>Microsoft Office PowerPoint</Application>
  <PresentationFormat>Diavetítés a képernyőre (16:9 oldalarány)</PresentationFormat>
  <Paragraphs>28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Keep Calm Med</vt:lpstr>
      <vt:lpstr>Raleway Medium</vt:lpstr>
      <vt:lpstr>Motiv sady Office</vt:lpstr>
      <vt:lpstr>TWG Agroecology and sustainable yields </vt:lpstr>
      <vt:lpstr>TWG Agroecology and Sustainable Yields</vt:lpstr>
      <vt:lpstr>Aim of the session</vt:lpstr>
      <vt:lpstr>The programme today II.</vt:lpstr>
      <vt:lpstr>The programme today I.</vt:lpstr>
      <vt:lpstr>Thank you &amp; LET‘S START!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Design KM</dc:creator>
  <cp:keywords>BIOEAST;Prezentace PowerPoint</cp:keywords>
  <cp:lastModifiedBy>Drexler Dóra</cp:lastModifiedBy>
  <cp:revision>54</cp:revision>
  <dcterms:created xsi:type="dcterms:W3CDTF">2019-11-20T00:05:46Z</dcterms:created>
  <dcterms:modified xsi:type="dcterms:W3CDTF">2020-02-19T15:39:36Z</dcterms:modified>
</cp:coreProperties>
</file>